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15"/>
  </p:notesMasterIdLst>
  <p:handoutMasterIdLst>
    <p:handoutMasterId r:id="rId16"/>
  </p:handoutMasterIdLst>
  <p:sldIdLst>
    <p:sldId id="270" r:id="rId2"/>
    <p:sldId id="290" r:id="rId3"/>
    <p:sldId id="515" r:id="rId4"/>
    <p:sldId id="516" r:id="rId5"/>
    <p:sldId id="517" r:id="rId6"/>
    <p:sldId id="518" r:id="rId7"/>
    <p:sldId id="352" r:id="rId8"/>
    <p:sldId id="519" r:id="rId9"/>
    <p:sldId id="499" r:id="rId10"/>
    <p:sldId id="500" r:id="rId11"/>
    <p:sldId id="501" r:id="rId12"/>
    <p:sldId id="482" r:id="rId13"/>
    <p:sldId id="285" r:id="rId1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68C0"/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2020/6/27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68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618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4148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142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981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262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423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2463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2429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412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2020/6/27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37 | </a:t>
            </a:r>
            <a:r>
              <a:rPr lang="zh-CN" altLang="en-US" dirty="0"/>
              <a:t>信号（上）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项目组</a:t>
            </a:r>
            <a:r>
              <a:rPr lang="en-US" altLang="zh-CN" dirty="0"/>
              <a:t>A</a:t>
            </a:r>
            <a:r>
              <a:rPr lang="zh-CN" altLang="en-US" dirty="0"/>
              <a:t>完成了，如何及时通知项目组</a:t>
            </a:r>
            <a:r>
              <a:rPr lang="en-US" altLang="zh-CN" dirty="0"/>
              <a:t>B</a:t>
            </a:r>
            <a:r>
              <a:rPr lang="zh-CN" altLang="en-US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en-US" altLang="zh-CN" dirty="0" err="1"/>
              <a:t>kmem_cache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 err="1"/>
              <a:t>kmalloc</a:t>
            </a:r>
            <a:r>
              <a:rPr lang="en-US" altLang="zh-CN" dirty="0"/>
              <a:t> </a:t>
            </a:r>
            <a:r>
              <a:rPr lang="zh-CN" altLang="en-US" dirty="0"/>
              <a:t>的部分不会被换出，因为用这两个函数分配的内存多用于保持内核关键的数据结构。内核态中 </a:t>
            </a:r>
            <a:r>
              <a:rPr lang="en-US" altLang="zh-CN" dirty="0" err="1"/>
              <a:t>vmalloc</a:t>
            </a:r>
            <a:r>
              <a:rPr lang="en-US" altLang="zh-CN" dirty="0"/>
              <a:t> </a:t>
            </a:r>
            <a:r>
              <a:rPr lang="zh-CN" altLang="en-US" dirty="0"/>
              <a:t>分配的部分会被换出，因而当访问的时候，发现不在，就会调用 </a:t>
            </a:r>
            <a:r>
              <a:rPr lang="en-US" altLang="zh-CN" dirty="0" err="1"/>
              <a:t>do_page_fault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对于用户态的内存分配，或者直接调用 </a:t>
            </a:r>
            <a:r>
              <a:rPr lang="en-US" altLang="zh-CN" dirty="0" err="1"/>
              <a:t>mmap</a:t>
            </a:r>
            <a:r>
              <a:rPr lang="en-US" altLang="zh-CN" dirty="0"/>
              <a:t> </a:t>
            </a:r>
            <a:r>
              <a:rPr lang="zh-CN" altLang="en-US" dirty="0"/>
              <a:t>系统调用分配，或者调用 </a:t>
            </a:r>
            <a:r>
              <a:rPr lang="en-US" altLang="zh-CN" dirty="0"/>
              <a:t>malloc</a:t>
            </a:r>
            <a:r>
              <a:rPr lang="zh-CN" altLang="en-US" dirty="0"/>
              <a:t>。调用 </a:t>
            </a:r>
            <a:r>
              <a:rPr lang="en-US" altLang="zh-CN" dirty="0"/>
              <a:t>malloc </a:t>
            </a:r>
            <a:r>
              <a:rPr lang="zh-CN" altLang="en-US" dirty="0"/>
              <a:t>的时候，如果分配小的内存，就用 </a:t>
            </a:r>
            <a:r>
              <a:rPr lang="en-US" altLang="zh-CN" dirty="0" err="1"/>
              <a:t>sys_brk</a:t>
            </a:r>
            <a:r>
              <a:rPr lang="en-US" altLang="zh-CN" dirty="0"/>
              <a:t> </a:t>
            </a:r>
            <a:r>
              <a:rPr lang="zh-CN" altLang="en-US" dirty="0"/>
              <a:t>系统调用；如果分配大的内存，还是用 </a:t>
            </a:r>
            <a:r>
              <a:rPr lang="en-US" altLang="zh-CN" dirty="0" err="1"/>
              <a:t>sys_mmap</a:t>
            </a:r>
            <a:r>
              <a:rPr lang="en-US" altLang="zh-CN" dirty="0"/>
              <a:t> </a:t>
            </a:r>
            <a:r>
              <a:rPr lang="zh-CN" altLang="en-US" dirty="0"/>
              <a:t>系统调用。正常情况下，用户态的内存都是可以换出的，因而一旦发现内存中不存在，就会调用 </a:t>
            </a:r>
            <a:r>
              <a:rPr lang="en-US" altLang="zh-CN" dirty="0" err="1"/>
              <a:t>do_page_fault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041157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9C3D014-14D8-4FD6-8419-9E708E56D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768" y="420791"/>
            <a:ext cx="6560482" cy="6227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644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伙伴系统分配好了物理页面之后，如何转换成为虚拟地址呢？请研究一下 </a:t>
            </a:r>
            <a:r>
              <a:rPr lang="en-US" altLang="zh-CN" b="1" dirty="0" err="1">
                <a:solidFill>
                  <a:srgbClr val="8C68C0"/>
                </a:solidFill>
              </a:rPr>
              <a:t>page_address</a:t>
            </a:r>
            <a:r>
              <a:rPr lang="en-US" altLang="zh-CN" b="1" dirty="0">
                <a:solidFill>
                  <a:srgbClr val="8C68C0"/>
                </a:solidFill>
              </a:rPr>
              <a:t> </a:t>
            </a:r>
            <a:r>
              <a:rPr lang="zh-CN" altLang="en-US" b="1" dirty="0">
                <a:solidFill>
                  <a:srgbClr val="8C68C0"/>
                </a:solidFill>
              </a:rPr>
              <a:t>函数</a:t>
            </a:r>
            <a:r>
              <a:rPr lang="zh-CN" altLang="en-US" dirty="0"/>
              <a:t>的实现。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210632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上一节最后，我们讲了</a:t>
            </a:r>
            <a:r>
              <a:rPr lang="zh-CN" altLang="en-US" b="1" dirty="0">
                <a:solidFill>
                  <a:srgbClr val="8C68C0"/>
                </a:solidFill>
              </a:rPr>
              <a:t>信号的机制</a:t>
            </a:r>
            <a:r>
              <a:rPr lang="zh-CN" altLang="en-US" dirty="0"/>
              <a:t>。在某些紧急情况下，我们需要</a:t>
            </a:r>
            <a:r>
              <a:rPr lang="zh-CN" altLang="en-US" b="1" dirty="0">
                <a:solidFill>
                  <a:srgbClr val="8C68C0"/>
                </a:solidFill>
              </a:rPr>
              <a:t>给进程发送一个信号</a:t>
            </a:r>
            <a:r>
              <a:rPr lang="zh-CN" altLang="en-US" dirty="0"/>
              <a:t>，紧急处理一些事情。这种方式有点儿像咱们运维一个线上系统，为了应对一些突发事件，往往需要制定应急预案。就像下面的列表中一样。一旦发生了突发事件，马上能够找到负责人，根据处理步骤进行紧急响应，并且在限定的事件内搞定。</a:t>
            </a:r>
            <a:endParaRPr lang="en-US" altLang="zh-CN" dirty="0"/>
          </a:p>
          <a:p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就像应急预案里面给出的一样，</a:t>
            </a:r>
            <a:r>
              <a:rPr lang="zh-CN" altLang="en-US" b="1" dirty="0">
                <a:solidFill>
                  <a:srgbClr val="8C68C0"/>
                </a:solidFill>
              </a:rPr>
              <a:t>每个信号都有一个唯一的 </a:t>
            </a:r>
            <a:r>
              <a:rPr lang="en-US" altLang="zh-CN" b="1" dirty="0">
                <a:solidFill>
                  <a:srgbClr val="8C68C0"/>
                </a:solidFill>
              </a:rPr>
              <a:t>ID</a:t>
            </a:r>
            <a:r>
              <a:rPr lang="zh-CN" altLang="en-US" dirty="0"/>
              <a:t>，还有遇到这个信号的时候的默认操作。</a:t>
            </a:r>
            <a:endParaRPr lang="en-US" altLang="zh-CN" dirty="0"/>
          </a:p>
          <a:p>
            <a:r>
              <a:rPr lang="zh-CN" altLang="en-US" dirty="0"/>
              <a:t>一旦有信号产生，我们就有下面这几种，</a:t>
            </a:r>
            <a:r>
              <a:rPr lang="zh-CN" altLang="en-US" b="1" dirty="0">
                <a:solidFill>
                  <a:srgbClr val="8C68C0"/>
                </a:solidFill>
              </a:rPr>
              <a:t>用户进程对信号的处理方式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3A2ABBE-2D14-45F5-B2BC-B3889DF31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788" y="864065"/>
            <a:ext cx="5803852" cy="398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401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接下来，我们来看一下信号处理最常见的流程。这个过程主要是分成两步，</a:t>
            </a:r>
            <a:endParaRPr lang="en-US" altLang="zh-CN" dirty="0"/>
          </a:p>
          <a:p>
            <a:r>
              <a:rPr lang="zh-CN" altLang="en-US" dirty="0"/>
              <a:t>第一步是</a:t>
            </a:r>
            <a:r>
              <a:rPr lang="zh-CN" altLang="en-US" b="1" dirty="0">
                <a:solidFill>
                  <a:srgbClr val="8C68C0"/>
                </a:solidFill>
              </a:rPr>
              <a:t>注册信号处理函数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第二步是</a:t>
            </a:r>
            <a:r>
              <a:rPr lang="zh-CN" altLang="en-US" b="1" dirty="0">
                <a:solidFill>
                  <a:srgbClr val="8C68C0"/>
                </a:solidFill>
              </a:rPr>
              <a:t>发送信号</a:t>
            </a:r>
            <a:r>
              <a:rPr lang="zh-CN" altLang="en-US" dirty="0"/>
              <a:t>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AEB5243-C683-4C97-B40A-2F1476F37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993" y="1696628"/>
            <a:ext cx="5644967" cy="308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629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这两者的区别在哪里呢？其实它还是将信号和一个动作进行关联，只不过</a:t>
            </a:r>
            <a:r>
              <a:rPr lang="zh-CN" altLang="en-US" b="1" dirty="0">
                <a:solidFill>
                  <a:srgbClr val="8C68C0"/>
                </a:solidFill>
              </a:rPr>
              <a:t>这个动作由一个结构 </a:t>
            </a:r>
            <a:r>
              <a:rPr lang="en-US" altLang="zh-CN" b="1" dirty="0">
                <a:solidFill>
                  <a:srgbClr val="8C68C0"/>
                </a:solidFill>
              </a:rPr>
              <a:t>struct </a:t>
            </a:r>
            <a:r>
              <a:rPr lang="en-US" altLang="zh-CN" b="1" dirty="0" err="1">
                <a:solidFill>
                  <a:srgbClr val="8C68C0"/>
                </a:solidFill>
              </a:rPr>
              <a:t>sigaction</a:t>
            </a:r>
            <a:r>
              <a:rPr lang="en-US" altLang="zh-CN" b="1" dirty="0">
                <a:solidFill>
                  <a:srgbClr val="8C68C0"/>
                </a:solidFill>
              </a:rPr>
              <a:t> </a:t>
            </a:r>
            <a:r>
              <a:rPr lang="zh-CN" altLang="en-US" b="1" dirty="0">
                <a:solidFill>
                  <a:srgbClr val="8C68C0"/>
                </a:solidFill>
              </a:rPr>
              <a:t>表示</a:t>
            </a:r>
            <a:r>
              <a:rPr lang="zh-CN" altLang="en-US" dirty="0"/>
              <a:t>了。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7676633-2C8F-47F8-B7B0-3FBE2614B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993" y="1155399"/>
            <a:ext cx="5040287" cy="297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154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至此，</a:t>
            </a:r>
            <a:r>
              <a:rPr lang="zh-CN" altLang="en-US" b="1" dirty="0">
                <a:solidFill>
                  <a:srgbClr val="8C68C0"/>
                </a:solidFill>
              </a:rPr>
              <a:t>信号处理函数</a:t>
            </a:r>
            <a:r>
              <a:rPr lang="zh-CN" altLang="en-US" dirty="0"/>
              <a:t>的</a:t>
            </a:r>
            <a:r>
              <a:rPr lang="zh-CN" altLang="en-US" b="1" dirty="0">
                <a:solidFill>
                  <a:srgbClr val="8C68C0"/>
                </a:solidFill>
              </a:rPr>
              <a:t>注册</a:t>
            </a:r>
            <a:r>
              <a:rPr lang="zh-CN" altLang="en-US" dirty="0"/>
              <a:t>已经完成了。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916615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这一节讲了</a:t>
            </a:r>
            <a:r>
              <a:rPr lang="zh-CN" altLang="en-US" b="1" dirty="0">
                <a:solidFill>
                  <a:srgbClr val="8C68C0"/>
                </a:solidFill>
              </a:rPr>
              <a:t>如何通过 </a:t>
            </a:r>
            <a:r>
              <a:rPr lang="en-US" altLang="zh-CN" b="1" dirty="0">
                <a:solidFill>
                  <a:srgbClr val="8C68C0"/>
                </a:solidFill>
              </a:rPr>
              <a:t>API </a:t>
            </a:r>
            <a:r>
              <a:rPr lang="zh-CN" altLang="en-US" b="1" dirty="0">
                <a:solidFill>
                  <a:srgbClr val="8C68C0"/>
                </a:solidFill>
              </a:rPr>
              <a:t>注册一个信号处理函数</a:t>
            </a:r>
            <a:r>
              <a:rPr lang="zh-CN" altLang="en-US" dirty="0"/>
              <a:t>，整个过程如下图所示。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ADD0F76-21F5-4952-9336-D458FAE0F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709" y="1609292"/>
            <a:ext cx="5776213" cy="290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32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73B805C-E5AE-4228-9A7A-E1EEDBA51398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0496" y="171623"/>
            <a:ext cx="8456803" cy="6514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5779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EF5B3D3-69FF-4C3E-8444-DD4F87114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5" y="2688277"/>
            <a:ext cx="5695945" cy="134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59322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505</Words>
  <Application>Microsoft Office PowerPoint</Application>
  <PresentationFormat>宽屏</PresentationFormat>
  <Paragraphs>54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Microsoft YaHei UI</vt:lpstr>
      <vt:lpstr>Arial</vt:lpstr>
      <vt:lpstr>Calibri</vt:lpstr>
      <vt:lpstr>创意性渐变 </vt:lpstr>
      <vt:lpstr>37 | 信号（上）</vt:lpstr>
      <vt:lpstr>前言</vt:lpstr>
      <vt:lpstr>前言</vt:lpstr>
      <vt:lpstr>前言</vt:lpstr>
      <vt:lpstr>前言</vt:lpstr>
      <vt:lpstr>前言</vt:lpstr>
      <vt:lpstr>总结时刻</vt:lpstr>
      <vt:lpstr>总结时刻</vt:lpstr>
      <vt:lpstr>总结时刻</vt:lpstr>
      <vt:lpstr>总结时刻</vt:lpstr>
      <vt:lpstr>总结时刻</vt:lpstr>
      <vt:lpstr>总结时刻</vt:lpstr>
      <vt:lpstr>标题幻灯片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2020-06-27T09:18:22Z</dcterms:modified>
</cp:coreProperties>
</file>